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3" r:id="rId2"/>
    <p:sldId id="264" r:id="rId3"/>
    <p:sldId id="265" r:id="rId4"/>
    <p:sldId id="266" r:id="rId5"/>
    <p:sldId id="267" r:id="rId6"/>
    <p:sldId id="260" r:id="rId7"/>
    <p:sldId id="257" r:id="rId8"/>
    <p:sldId id="262" r:id="rId9"/>
    <p:sldId id="261" r:id="rId10"/>
  </p:sldIdLst>
  <p:sldSz cx="9906000" cy="6858000" type="A4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FF7C80"/>
    <a:srgbClr val="66FF99"/>
    <a:srgbClr val="00FFFF"/>
    <a:srgbClr val="FF99FF"/>
    <a:srgbClr val="66FF66"/>
    <a:srgbClr val="CC66FF"/>
    <a:srgbClr val="FF66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7CE84F3-28C3-443E-9E96-99CF82512B78}" styleName="深色樣式 1 - 輔色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深色樣式 1 - 輔色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38B1855-1B75-4FBE-930C-398BA8C253C6}" styleName="佈景主題樣式 2 - 輔色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229" y="77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493E690D-FD25-494F-9DBE-434A14C6E608}" type="datetimeFigureOut">
              <a:rPr lang="zh-TW" altLang="en-US" smtClean="0"/>
              <a:pPr/>
              <a:t>2017-01-10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34D54D08-BBDD-4011-82B1-3BE74385DDF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346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54D08-BBDD-4011-82B1-3BE74385DDFD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0253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709613" y="744538"/>
            <a:ext cx="5378450" cy="372268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54D08-BBDD-4011-82B1-3BE74385DDFD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4901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2017-01-10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2017-01-10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2017-01-10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2017-01-10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2017-01-10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2017-01-10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2017-01-10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2017-01-10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2017-01-10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2017-01-10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2017-01-10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37CA9-9617-4FCA-98AD-11BA6492F4A7}" type="datetimeFigureOut">
              <a:rPr lang="zh-TW" altLang="en-US" smtClean="0"/>
              <a:pPr/>
              <a:t>2017-01-10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8504" y="548680"/>
            <a:ext cx="8915400" cy="1282154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  <a:latin typeface="華康POP1體W7" panose="040B0709000000000000" pitchFamily="81" charset="-120"/>
                <a:ea typeface="華康POP1體W7" panose="040B0709000000000000" pitchFamily="81" charset="-120"/>
              </a:rPr>
              <a:t>105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  <a:latin typeface="華康POP1體W7" panose="040B0709000000000000" pitchFamily="81" charset="-120"/>
                <a:ea typeface="華康POP1體W7" panose="040B0709000000000000" pitchFamily="81" charset="-120"/>
              </a:rPr>
              <a:t>學年度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  <a:latin typeface="華康POP1體W7" panose="040B0709000000000000" pitchFamily="81" charset="-120"/>
                <a:ea typeface="華康POP1體W7" panose="040B0709000000000000" pitchFamily="81" charset="-120"/>
              </a:rPr>
              <a:t>&lt;</a:t>
            </a: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  <a:latin typeface="華康POP1體W7" panose="040B0709000000000000" pitchFamily="81" charset="-120"/>
                <a:ea typeface="華康POP1體W7" panose="040B0709000000000000" pitchFamily="81" charset="-120"/>
              </a:rPr>
              <a:t>寒假</a:t>
            </a:r>
            <a:r>
              <a:rPr lang="en-US" altLang="zh-TW" dirty="0" smtClean="0">
                <a:solidFill>
                  <a:schemeClr val="tx2">
                    <a:lumMod val="75000"/>
                  </a:schemeClr>
                </a:solidFill>
                <a:latin typeface="華康POP1體W7" panose="040B0709000000000000" pitchFamily="81" charset="-120"/>
                <a:ea typeface="華康POP1體W7" panose="040B0709000000000000" pitchFamily="81" charset="-120"/>
              </a:rPr>
              <a:t>&gt;</a:t>
            </a:r>
            <a:br>
              <a:rPr lang="en-US" altLang="zh-TW" dirty="0" smtClean="0">
                <a:solidFill>
                  <a:schemeClr val="tx2">
                    <a:lumMod val="75000"/>
                  </a:schemeClr>
                </a:solidFill>
                <a:latin typeface="華康POP1體W7" panose="040B0709000000000000" pitchFamily="81" charset="-120"/>
                <a:ea typeface="華康POP1體W7" panose="040B0709000000000000" pitchFamily="81" charset="-120"/>
              </a:rPr>
            </a:br>
            <a:r>
              <a:rPr lang="zh-TW" altLang="en-US" dirty="0" smtClean="0">
                <a:solidFill>
                  <a:schemeClr val="tx2">
                    <a:lumMod val="75000"/>
                  </a:schemeClr>
                </a:solidFill>
                <a:latin typeface="華康POP1體W7" panose="040B0709000000000000" pitchFamily="81" charset="-120"/>
                <a:ea typeface="華康POP1體W7" panose="040B0709000000000000" pitchFamily="81" charset="-120"/>
              </a:rPr>
              <a:t>課後照顧班 公告</a:t>
            </a:r>
            <a:endParaRPr lang="zh-TW" altLang="en-US" dirty="0">
              <a:solidFill>
                <a:schemeClr val="tx2">
                  <a:lumMod val="75000"/>
                </a:schemeClr>
              </a:solidFill>
              <a:latin typeface="華康POP1體W7" panose="040B0709000000000000" pitchFamily="81" charset="-120"/>
              <a:ea typeface="華康POP1體W7" panose="040B0709000000000000" pitchFamily="81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16496" y="2204864"/>
            <a:ext cx="8915400" cy="4525963"/>
          </a:xfrm>
        </p:spPr>
        <p:txBody>
          <a:bodyPr/>
          <a:lstStyle/>
          <a:p>
            <a:r>
              <a:rPr lang="en-US" altLang="zh-TW" dirty="0"/>
              <a:t>105</a:t>
            </a:r>
            <a:r>
              <a:rPr lang="zh-TW" altLang="en-US" dirty="0"/>
              <a:t>學年</a:t>
            </a:r>
            <a:r>
              <a:rPr lang="zh-TW" altLang="en-US" dirty="0" smtClean="0"/>
              <a:t>度</a:t>
            </a:r>
            <a:r>
              <a:rPr lang="en-US" altLang="zh-TW" dirty="0" smtClean="0"/>
              <a:t>&lt;</a:t>
            </a:r>
            <a:r>
              <a:rPr lang="zh-TW" altLang="en-US" dirty="0" smtClean="0"/>
              <a:t>寒假</a:t>
            </a:r>
            <a:r>
              <a:rPr lang="en-US" altLang="zh-TW" dirty="0" smtClean="0"/>
              <a:t>&gt;</a:t>
            </a:r>
            <a:r>
              <a:rPr lang="zh-TW" altLang="en-US" dirty="0" smtClean="0"/>
              <a:t>課後</a:t>
            </a:r>
            <a:r>
              <a:rPr lang="zh-TW" altLang="en-US" dirty="0"/>
              <a:t>照顧班</a:t>
            </a:r>
            <a:r>
              <a:rPr lang="zh-TW" altLang="en-US" dirty="0" smtClean="0"/>
              <a:t>，上課日期</a:t>
            </a:r>
            <a:r>
              <a:rPr lang="en-US" altLang="zh-TW" dirty="0" smtClean="0"/>
              <a:t>1/23(</a:t>
            </a:r>
            <a:r>
              <a:rPr lang="zh-TW" altLang="en-US" dirty="0"/>
              <a:t>一</a:t>
            </a:r>
            <a:r>
              <a:rPr lang="en-US" altLang="zh-TW" dirty="0" smtClean="0"/>
              <a:t>)</a:t>
            </a:r>
            <a:r>
              <a:rPr lang="zh-TW" altLang="en-US" dirty="0"/>
              <a:t>至</a:t>
            </a:r>
            <a:r>
              <a:rPr lang="zh-TW" altLang="en-US" dirty="0" smtClean="0"/>
              <a:t> </a:t>
            </a:r>
            <a:r>
              <a:rPr lang="en-US" altLang="zh-TW" dirty="0" smtClean="0"/>
              <a:t>1/26(</a:t>
            </a:r>
            <a:r>
              <a:rPr lang="zh-TW" altLang="en-US" dirty="0" smtClean="0"/>
              <a:t>四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，每日</a:t>
            </a:r>
            <a:r>
              <a:rPr lang="en-US" altLang="zh-TW" dirty="0" smtClean="0"/>
              <a:t>9:00-11:30</a:t>
            </a:r>
            <a:r>
              <a:rPr lang="zh-TW" altLang="en-US" dirty="0" smtClean="0"/>
              <a:t>。</a:t>
            </a:r>
            <a:endParaRPr lang="en-US" altLang="zh-TW" dirty="0"/>
          </a:p>
          <a:p>
            <a:r>
              <a:rPr lang="zh-TW" altLang="en-US" dirty="0" smtClean="0"/>
              <a:t>上課地點</a:t>
            </a:r>
            <a:r>
              <a:rPr lang="zh-TW" altLang="en-US" dirty="0"/>
              <a:t>、名單於下頁中</a:t>
            </a:r>
            <a:r>
              <a:rPr lang="zh-TW" altLang="en-US" dirty="0" smtClean="0"/>
              <a:t>，若</a:t>
            </a:r>
            <a:r>
              <a:rPr lang="zh-TW" altLang="en-US" dirty="0">
                <a:solidFill>
                  <a:srgbClr val="FF0000"/>
                </a:solidFill>
              </a:rPr>
              <a:t>不參加或要請假</a:t>
            </a:r>
            <a:r>
              <a:rPr lang="zh-TW" altLang="en-US" dirty="0"/>
              <a:t>，請洽教務處</a:t>
            </a:r>
            <a:r>
              <a:rPr lang="zh-TW" altLang="en-US" dirty="0">
                <a:latin typeface="新細明體"/>
                <a:ea typeface="新細明體"/>
              </a:rPr>
              <a:t>。</a:t>
            </a: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4596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/>
          </p:nvPr>
        </p:nvGraphicFramePr>
        <p:xfrm>
          <a:off x="2720752" y="404664"/>
          <a:ext cx="4176464" cy="5472607"/>
        </p:xfrm>
        <a:graphic>
          <a:graphicData uri="http://schemas.openxmlformats.org/drawingml/2006/table">
            <a:tbl>
              <a:tblPr/>
              <a:tblGrid>
                <a:gridCol w="876692"/>
                <a:gridCol w="1108042"/>
                <a:gridCol w="2191730"/>
              </a:tblGrid>
              <a:tr h="38395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105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學年度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&lt;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寒假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&gt;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課後照顧班名單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2405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編號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D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班級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D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D2FF"/>
                    </a:solidFill>
                  </a:tcPr>
                </a:tc>
              </a:tr>
              <a:tr h="42405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王湧爍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05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陳延蓁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05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黃泰承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05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鄭舒方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05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黃晧宸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05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陳和遠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05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詹妤亭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05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羅永全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05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李政霖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05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林凱翔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05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張定稐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2615029" y="5877271"/>
            <a:ext cx="4387910" cy="5760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上課時間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:1/23-1/26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9:00-11:30</a:t>
            </a:r>
          </a:p>
          <a:p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上課地點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教研</a:t>
            </a:r>
            <a:r>
              <a:rPr lang="en-US" altLang="zh-TW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endParaRPr lang="zh-TW" altLang="en-US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5832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95300" y="274637"/>
            <a:ext cx="8915400" cy="1325563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chemeClr val="accent6">
                    <a:lumMod val="50000"/>
                  </a:schemeClr>
                </a:solidFill>
                <a:latin typeface="華康POP1體W7" panose="040B0709000000000000" pitchFamily="81" charset="-120"/>
                <a:ea typeface="華康POP1體W7" panose="040B0709000000000000" pitchFamily="81" charset="-120"/>
              </a:rPr>
              <a:t>105</a:t>
            </a: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  <a:latin typeface="華康POP1體W7" panose="040B0709000000000000" pitchFamily="81" charset="-120"/>
                <a:ea typeface="華康POP1體W7" panose="040B0709000000000000" pitchFamily="81" charset="-120"/>
              </a:rPr>
              <a:t>學年度第二學期</a:t>
            </a:r>
            <a:r>
              <a:rPr lang="en-US" altLang="zh-TW" dirty="0" smtClean="0">
                <a:solidFill>
                  <a:schemeClr val="accent6">
                    <a:lumMod val="50000"/>
                  </a:schemeClr>
                </a:solidFill>
                <a:latin typeface="華康POP1體W7" panose="040B0709000000000000" pitchFamily="81" charset="-120"/>
                <a:ea typeface="華康POP1體W7" panose="040B0709000000000000" pitchFamily="81" charset="-120"/>
              </a:rPr>
              <a:t/>
            </a:r>
            <a:br>
              <a:rPr lang="en-US" altLang="zh-TW" dirty="0" smtClean="0">
                <a:solidFill>
                  <a:schemeClr val="accent6">
                    <a:lumMod val="50000"/>
                  </a:schemeClr>
                </a:solidFill>
                <a:latin typeface="華康POP1體W7" panose="040B0709000000000000" pitchFamily="81" charset="-120"/>
                <a:ea typeface="華康POP1體W7" panose="040B0709000000000000" pitchFamily="81" charset="-120"/>
              </a:rPr>
            </a:b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  <a:latin typeface="華康POP1體W7" panose="040B0709000000000000" pitchFamily="81" charset="-120"/>
                <a:ea typeface="華康POP1體W7" panose="040B0709000000000000" pitchFamily="81" charset="-120"/>
              </a:rPr>
              <a:t>課後照顧班 公告</a:t>
            </a:r>
            <a:endParaRPr lang="zh-TW" altLang="en-US" dirty="0">
              <a:solidFill>
                <a:schemeClr val="accent6">
                  <a:lumMod val="50000"/>
                </a:schemeClr>
              </a:solidFill>
              <a:latin typeface="華康POP1體W7" panose="040B0709000000000000" pitchFamily="81" charset="-120"/>
              <a:ea typeface="華康POP1體W7" panose="040B0709000000000000" pitchFamily="81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495300" y="2132856"/>
            <a:ext cx="8915400" cy="4525963"/>
          </a:xfrm>
        </p:spPr>
        <p:txBody>
          <a:bodyPr/>
          <a:lstStyle/>
          <a:p>
            <a:r>
              <a:rPr lang="en-US" altLang="zh-TW" dirty="0" smtClean="0"/>
              <a:t>105</a:t>
            </a:r>
            <a:r>
              <a:rPr lang="zh-TW" altLang="en-US" dirty="0" smtClean="0"/>
              <a:t>學年度第二學期課後照顧班，自</a:t>
            </a:r>
            <a:r>
              <a:rPr lang="en-US" altLang="zh-TW" dirty="0" smtClean="0"/>
              <a:t>2/13(</a:t>
            </a:r>
            <a:r>
              <a:rPr lang="zh-TW" altLang="en-US" dirty="0" smtClean="0"/>
              <a:t>一</a:t>
            </a:r>
            <a:r>
              <a:rPr lang="en-US" altLang="zh-TW" dirty="0" smtClean="0"/>
              <a:t>)</a:t>
            </a:r>
            <a:r>
              <a:rPr lang="zh-TW" altLang="en-US" dirty="0" smtClean="0"/>
              <a:t>起開始上課。</a:t>
            </a:r>
            <a:endParaRPr lang="en-US" altLang="zh-TW" dirty="0" smtClean="0"/>
          </a:p>
          <a:p>
            <a:r>
              <a:rPr lang="zh-TW" altLang="en-US" dirty="0" smtClean="0"/>
              <a:t>上課地點</a:t>
            </a:r>
            <a:r>
              <a:rPr lang="zh-TW" altLang="en-US" dirty="0"/>
              <a:t>、名單於下頁中，學期中若</a:t>
            </a:r>
            <a:r>
              <a:rPr lang="zh-TW" altLang="en-US" dirty="0">
                <a:solidFill>
                  <a:srgbClr val="FF0000"/>
                </a:solidFill>
              </a:rPr>
              <a:t>不參加或要請假</a:t>
            </a:r>
            <a:r>
              <a:rPr lang="zh-TW" altLang="en-US" dirty="0"/>
              <a:t>，請洽</a:t>
            </a:r>
            <a:r>
              <a:rPr lang="zh-TW" altLang="en-US" dirty="0" smtClean="0"/>
              <a:t>教務處</a:t>
            </a:r>
            <a:r>
              <a:rPr lang="zh-TW" altLang="en-US" dirty="0" smtClean="0">
                <a:latin typeface="新細明體"/>
                <a:ea typeface="新細明體"/>
              </a:rPr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172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/>
          </p:nvPr>
        </p:nvGraphicFramePr>
        <p:xfrm>
          <a:off x="200472" y="503728"/>
          <a:ext cx="9505056" cy="6377449"/>
        </p:xfrm>
        <a:graphic>
          <a:graphicData uri="http://schemas.openxmlformats.org/drawingml/2006/table">
            <a:tbl>
              <a:tblPr/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19664"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105</a:t>
                      </a:r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學年度</a:t>
                      </a:r>
                      <a:r>
                        <a:rPr lang="en-US" altLang="zh-TW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&lt;</a:t>
                      </a:r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下學期</a:t>
                      </a:r>
                      <a:r>
                        <a:rPr lang="en-US" altLang="zh-TW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&gt;</a:t>
                      </a:r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課後照顧班名單</a:t>
                      </a:r>
                      <a:r>
                        <a:rPr lang="en-US" altLang="zh-TW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(106.01.10)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7048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一年級課後照顧</a:t>
                      </a:r>
                      <a:r>
                        <a:rPr lang="en-US" altLang="zh-TW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</a:t>
                      </a:r>
                      <a:r>
                        <a:rPr lang="zh-TW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一年級課後照顧</a:t>
                      </a:r>
                      <a:r>
                        <a:rPr lang="en-US" altLang="zh-TW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B</a:t>
                      </a:r>
                      <a:r>
                        <a:rPr lang="zh-TW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二年級課後照顧</a:t>
                      </a:r>
                      <a:r>
                        <a:rPr lang="en-US" altLang="zh-TW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</a:t>
                      </a:r>
                      <a:r>
                        <a:rPr lang="zh-TW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二年級課後照顧</a:t>
                      </a:r>
                      <a:r>
                        <a:rPr lang="en-US" altLang="zh-TW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B</a:t>
                      </a:r>
                      <a:r>
                        <a:rPr lang="zh-TW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低年級課後照顧到</a:t>
                      </a:r>
                      <a:r>
                        <a:rPr lang="en-US" altLang="zh-TW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17:20(A)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低年級課後照顧到</a:t>
                      </a:r>
                      <a:r>
                        <a:rPr lang="en-US" altLang="zh-TW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17:20(B)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0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三年級課後照顧</a:t>
                      </a:r>
                      <a:r>
                        <a:rPr lang="en-US" altLang="zh-TW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</a:t>
                      </a:r>
                      <a:r>
                        <a:rPr lang="zh-TW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C9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三年級課後照顧</a:t>
                      </a:r>
                      <a:r>
                        <a:rPr lang="en-US" altLang="zh-TW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B</a:t>
                      </a:r>
                      <a:r>
                        <a:rPr lang="zh-TW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7048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班級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姓名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班級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姓名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班級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姓名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班級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姓名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班級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姓名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班級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姓名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班級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姓名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班級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姓名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王昱傑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王湧爍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黃泰承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黃翊誠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朱宇惟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黃翊誠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李昀融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蕭柏廷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黃柏霖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田蕽哲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柯登元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張耕綸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王湧爍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張耕綸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吳柏諺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許劭予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許哲銘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吳依澤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黃宥勳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鄭詩雲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田蕽哲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黃宥勳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盧宜芳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周宗漢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陳柏睿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王浚宇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辛承學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廖珮瑀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楊子賢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辛承學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鄭媜云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吳玟龍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陳禹安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王恩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王莉惠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游宸皓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賴宣佑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鄭詩雲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陳柏安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許文昌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朱宇惟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田軒宇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吳振華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黃仁佑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洪郁瑄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吳振華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陳奕璁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沈祐民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王樂馨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陳昱誠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張宥澄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李毅欣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王浚宇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黃嘉叡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張恩睿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張凱涒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楊子賢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吳佳澤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高加晟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許家宏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田軒宇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田芯羽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蔡釋賢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尤尹君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賴宣佑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蘇振騰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張家瑋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劉語霏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蘇振騰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楊智程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黃子婷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毛慶華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黃奕文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魏宇婕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林誼婕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梁容瑄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張珈瑜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吳欣芸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徐紋玟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羅子涵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謝皓任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陳延蓁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黃嘉叡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柳傳馨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楊欣霖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周鈺軒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蘇鈺程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洪郁瑄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尤卉軒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陳沛瑄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陳春昱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楊舒涵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黃家樂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櫻</a:t>
                      </a:r>
                      <a:r>
                        <a:rPr lang="zh-TW" alt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井優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珠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廖恩瑩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田芯羽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楊智程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陳宜平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林芯儀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邵榆文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陳昱彤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林美蓉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黃晧宸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楊家涵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張珈瑜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王渝萍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張宸瑋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664">
                <a:tc>
                  <a:txBody>
                    <a:bodyPr/>
                    <a:lstStyle/>
                    <a:p>
                      <a:pPr algn="ctr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吳欣芸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696">
                <a:tc>
                  <a:txBody>
                    <a:bodyPr/>
                    <a:lstStyle/>
                    <a:p>
                      <a:pPr algn="ctr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楊欣霖</a:t>
                      </a: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0484"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429" marR="6429" marT="64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900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581782"/>
              </p:ext>
            </p:extLst>
          </p:nvPr>
        </p:nvGraphicFramePr>
        <p:xfrm>
          <a:off x="416496" y="404664"/>
          <a:ext cx="9289028" cy="6120681"/>
        </p:xfrm>
        <a:graphic>
          <a:graphicData uri="http://schemas.openxmlformats.org/drawingml/2006/table">
            <a:tbl>
              <a:tblPr/>
              <a:tblGrid>
                <a:gridCol w="663502"/>
                <a:gridCol w="663502"/>
                <a:gridCol w="663502"/>
                <a:gridCol w="663502"/>
                <a:gridCol w="663502"/>
                <a:gridCol w="663502"/>
                <a:gridCol w="663502"/>
                <a:gridCol w="663502"/>
                <a:gridCol w="663502"/>
                <a:gridCol w="663502"/>
                <a:gridCol w="663502"/>
                <a:gridCol w="663502"/>
                <a:gridCol w="663502"/>
                <a:gridCol w="663502"/>
              </a:tblGrid>
              <a:tr h="309005"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105</a:t>
                      </a:r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學年度</a:t>
                      </a:r>
                      <a:r>
                        <a:rPr lang="en-US" altLang="zh-TW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&lt;</a:t>
                      </a:r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下學期</a:t>
                      </a:r>
                      <a:r>
                        <a:rPr lang="en-US" altLang="zh-TW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&gt;</a:t>
                      </a:r>
                      <a:r>
                        <a:rPr lang="zh-TW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課後照顧班名單</a:t>
                      </a:r>
                      <a:r>
                        <a:rPr lang="en-US" altLang="zh-TW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(106.01.10)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6146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四年級課後照顧</a:t>
                      </a:r>
                      <a:r>
                        <a:rPr lang="en-US" altLang="zh-TW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</a:t>
                      </a:r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四年級課後照顧</a:t>
                      </a:r>
                      <a:r>
                        <a:rPr lang="en-US" altLang="zh-TW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B</a:t>
                      </a:r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五年級課後照顧</a:t>
                      </a:r>
                      <a:r>
                        <a:rPr lang="en-US" altLang="zh-TW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</a:t>
                      </a:r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D2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五年級課後照顧</a:t>
                      </a:r>
                      <a:r>
                        <a:rPr lang="en-US" altLang="zh-TW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B</a:t>
                      </a:r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六年級課後照顧</a:t>
                      </a:r>
                      <a:r>
                        <a:rPr lang="en-US" altLang="zh-TW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</a:t>
                      </a:r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六年級課後照顧</a:t>
                      </a:r>
                      <a:r>
                        <a:rPr lang="en-US" altLang="zh-TW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B</a:t>
                      </a:r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8A5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夜間班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6146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班級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姓名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班級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姓名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班級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姓名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班級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姓名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班級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姓名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班級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姓名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班級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姓名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徐恒仲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陳漢魁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鄭正寶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張柏恩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王耀宗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賴奕任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洪郁瑄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胡興全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詹妤亭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林明輝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許芷瑄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鄭宇宏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趙家福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辛承學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陳和遠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許子庭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蔡佳維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池和運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楊建超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陳文軍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鄭詩雲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黃聖文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楊鼎盛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蘇品謙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林美瑄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陳翊凱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蔣承育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周宗漢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余和勳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洪育惇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張貝伃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王宜琦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江安瑄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張育誠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吳柏諺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黃羿甄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吳玟昌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陳佳蓁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洪聲翔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洪鈺婷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謝沅霖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徐紋玟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何婷婷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余維庭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林郁珊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練泓毅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呂知容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劉芷寧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徐恒仲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林鈺涵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黃凱煜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張凱蒂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張義凱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吳佩璇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陳映文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陳和遠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張祐豪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洪睿妤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陳文凱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柳傳厚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林郁雯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沈怡萱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鄭正寶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林玄曜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余維妮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楊信鴻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呂伊婷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羅永全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陳佳伶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柳傳厚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林裕庭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陳相澐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何志勳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丁宥芹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李政霖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林欣諭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蕭又嘉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林芊孜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林彣凌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陳若琳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林凱翔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劉于誠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劉欣媛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張宇涵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潘品妤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溫蒂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黃威融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黃健翔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黃歆絨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林承曄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朱家正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楊智媛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孫宇男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黃欣雨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9005"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吳玟昱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王佩鈺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351"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7348" marR="7348" marT="734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陳暄涵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林郁庭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林郁庭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</a:t>
                      </a:r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班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李佳芸</a:t>
                      </a: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466"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7348" marR="7348" marT="73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526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課後學藝班、社團公告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95300" y="1600201"/>
            <a:ext cx="8915400" cy="51411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 smtClean="0"/>
              <a:t>本校課後學藝班、社團將於</a:t>
            </a:r>
            <a:r>
              <a:rPr lang="en-US" altLang="zh-TW" u="sng" dirty="0" smtClean="0">
                <a:solidFill>
                  <a:srgbClr val="FF0000"/>
                </a:solidFill>
              </a:rPr>
              <a:t>3/2 (</a:t>
            </a:r>
            <a:r>
              <a:rPr lang="zh-TW" altLang="en-US" u="sng" dirty="0" smtClean="0">
                <a:solidFill>
                  <a:srgbClr val="FF0000"/>
                </a:solidFill>
              </a:rPr>
              <a:t>四</a:t>
            </a:r>
            <a:r>
              <a:rPr lang="en-US" altLang="zh-TW" u="sng" dirty="0" smtClean="0">
                <a:solidFill>
                  <a:srgbClr val="FF0000"/>
                </a:solidFill>
              </a:rPr>
              <a:t>)</a:t>
            </a:r>
            <a:r>
              <a:rPr lang="zh-TW" altLang="en-US" u="sng" dirty="0" smtClean="0">
                <a:solidFill>
                  <a:srgbClr val="FF0000"/>
                </a:solidFill>
              </a:rPr>
              <a:t> 開始</a:t>
            </a:r>
            <a:r>
              <a:rPr lang="zh-TW" altLang="en-US" dirty="0" smtClean="0"/>
              <a:t>上課，上課時間、地點、名單於下頁中，學期中若</a:t>
            </a:r>
            <a:r>
              <a:rPr lang="zh-TW" altLang="en-US" b="1" u="sng" dirty="0" smtClean="0">
                <a:solidFill>
                  <a:srgbClr val="FF0000"/>
                </a:solidFill>
              </a:rPr>
              <a:t>不參加</a:t>
            </a:r>
            <a:r>
              <a:rPr lang="zh-TW" altLang="en-US" dirty="0" smtClean="0">
                <a:solidFill>
                  <a:srgbClr val="FF0000"/>
                </a:solidFill>
              </a:rPr>
              <a:t>或</a:t>
            </a:r>
            <a:r>
              <a:rPr lang="zh-TW" altLang="en-US" b="1" u="sng" dirty="0" smtClean="0">
                <a:solidFill>
                  <a:srgbClr val="FF0000"/>
                </a:solidFill>
              </a:rPr>
              <a:t>要請假</a:t>
            </a:r>
            <a:r>
              <a:rPr lang="zh-TW" altLang="en-US" dirty="0" smtClean="0"/>
              <a:t>，請洽教務處</a:t>
            </a:r>
            <a:r>
              <a:rPr lang="en-US" altLang="zh-TW" dirty="0" smtClean="0"/>
              <a:t>(</a:t>
            </a:r>
            <a:r>
              <a:rPr lang="zh-TW" altLang="en-US" dirty="0" smtClean="0"/>
              <a:t>學藝班</a:t>
            </a:r>
            <a:r>
              <a:rPr lang="en-US" altLang="zh-TW" dirty="0" smtClean="0"/>
              <a:t>)</a:t>
            </a:r>
            <a:r>
              <a:rPr lang="zh-TW" altLang="en-US" dirty="0" smtClean="0"/>
              <a:t>或學務處</a:t>
            </a:r>
            <a:r>
              <a:rPr lang="en-US" altLang="zh-TW" dirty="0" smtClean="0"/>
              <a:t>(</a:t>
            </a:r>
            <a:r>
              <a:rPr lang="zh-TW" altLang="en-US" dirty="0" smtClean="0"/>
              <a:t>社團</a:t>
            </a:r>
            <a:r>
              <a:rPr lang="en-US" altLang="zh-TW" dirty="0" smtClean="0"/>
              <a:t>)</a:t>
            </a:r>
            <a:r>
              <a:rPr lang="zh-TW" altLang="en-US" dirty="0" smtClean="0">
                <a:latin typeface="新細明體"/>
                <a:ea typeface="新細明體"/>
              </a:rPr>
              <a:t>。</a:t>
            </a:r>
            <a:endParaRPr lang="en-US" altLang="zh-TW" dirty="0" smtClean="0"/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328995"/>
              </p:ext>
            </p:extLst>
          </p:nvPr>
        </p:nvGraphicFramePr>
        <p:xfrm>
          <a:off x="0" y="-376904"/>
          <a:ext cx="9905999" cy="7118278"/>
        </p:xfrm>
        <a:graphic>
          <a:graphicData uri="http://schemas.openxmlformats.org/drawingml/2006/table">
            <a:tbl>
              <a:tblPr/>
              <a:tblGrid>
                <a:gridCol w="1656634"/>
                <a:gridCol w="912839"/>
                <a:gridCol w="1519431"/>
                <a:gridCol w="2016224"/>
                <a:gridCol w="2736304"/>
                <a:gridCol w="1064567"/>
              </a:tblGrid>
              <a:tr h="538920">
                <a:tc rowSpan="9"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</a:pP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課後學藝班</a:t>
                      </a:r>
                      <a:endParaRPr lang="en-US" altLang="zh-TW" sz="2000" b="0" i="0" u="none" strike="noStrike" dirty="0" smtClean="0">
                        <a:solidFill>
                          <a:srgbClr val="000000"/>
                        </a:solidFill>
                        <a:latin typeface="新細明體"/>
                      </a:endParaRPr>
                    </a:p>
                    <a:p>
                      <a:pPr algn="ctr" fontAlgn="ctr">
                        <a:spcBef>
                          <a:spcPts val="600"/>
                        </a:spcBef>
                      </a:pP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上課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地點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星期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班別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老師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上課地點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上課時間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0634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星期一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M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 創意美術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張晏華 老師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新細明體"/>
                        </a:rPr>
                        <a:t>美勞教室</a:t>
                      </a:r>
                      <a:r>
                        <a:rPr lang="zh-TW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新細明體"/>
                        </a:rPr>
                        <a:t>一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16:00~17:20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553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N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 奇幻魔術班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dirty="0" smtClean="0"/>
                        <a:t>劉偉杰 老師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教研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4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8553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星期二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O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 神奇心算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李敏惠 老師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教研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4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53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P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 實用電腦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陳建宏 老師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電腦教室二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8553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星期四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Q</a:t>
                      </a:r>
                      <a:r>
                        <a:rPr lang="zh-TW" altLang="en-US" sz="1600" dirty="0" smtClean="0"/>
                        <a:t> 經典書法班</a:t>
                      </a:r>
                      <a:endParaRPr lang="zh-TW" alt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孫明詩 老師</a:t>
                      </a:r>
                      <a:endParaRPr lang="zh-TW" alt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新細明體"/>
                        </a:rPr>
                        <a:t>自然教室二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3913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R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 創意科學班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啟星文創事業公司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新細明體"/>
                        </a:rPr>
                        <a:t>自然教室三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3913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星期五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S 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/>
                        </a:rPr>
                        <a:t>象棋入門班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新細明體"/>
                        </a:rPr>
                        <a:t>人數不足 不開班</a:t>
                      </a:r>
                      <a:endParaRPr lang="zh-TW" alt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新細明體"/>
                        </a:rPr>
                        <a:t>人數不足 不開班</a:t>
                      </a:r>
                      <a:endParaRPr lang="zh-TW" alt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3913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0" i="0" u="none" strike="noStrike" dirty="0" smtClean="0">
                        <a:solidFill>
                          <a:srgbClr val="FF0000"/>
                        </a:solidFill>
                        <a:effectLst/>
                        <a:latin typeface="新細明體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25048"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368">
                <a:tc rowSpan="9"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</a:pP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課後</a:t>
                      </a: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社團</a:t>
                      </a:r>
                      <a:endParaRPr lang="en-US" altLang="zh-TW" sz="2000" b="0" i="0" u="none" strike="noStrike" dirty="0" smtClean="0">
                        <a:solidFill>
                          <a:srgbClr val="000000"/>
                        </a:solidFill>
                        <a:latin typeface="新細明體"/>
                      </a:endParaRPr>
                    </a:p>
                    <a:p>
                      <a:pPr algn="ctr" fontAlgn="ctr">
                        <a:spcBef>
                          <a:spcPts val="600"/>
                        </a:spcBef>
                      </a:pP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上課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地點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星期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班別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老師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上課地點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上課時間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71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星期一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青春熱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舞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社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紀詩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盈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音樂教室三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16:00~17:20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1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烏克麗麗社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沈睦恆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音樂教室二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371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跆拳道社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高瑞彣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攀岩教室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371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0" i="0" u="none" strike="noStrike" dirty="0" smtClean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直排輪社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陳峻茂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小操場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371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星期二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扯鈴社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陳政廣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活動中心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371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兒童熱舞社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曾明如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體能教室二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371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0" i="0" u="none" strike="noStrike" dirty="0" smtClean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籃球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社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李智翔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籃球場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371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星期四</a:t>
                      </a: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足球社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張馨今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新細明體"/>
                        </a:rPr>
                        <a:t>操場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8033" marR="8033" marT="80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Click="0" advTm="7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235691"/>
              </p:ext>
            </p:extLst>
          </p:nvPr>
        </p:nvGraphicFramePr>
        <p:xfrm>
          <a:off x="200472" y="260648"/>
          <a:ext cx="9505058" cy="6408709"/>
        </p:xfrm>
        <a:graphic>
          <a:graphicData uri="http://schemas.openxmlformats.org/drawingml/2006/table">
            <a:tbl>
              <a:tblPr/>
              <a:tblGrid>
                <a:gridCol w="331863"/>
                <a:gridCol w="442484"/>
                <a:gridCol w="584413"/>
                <a:gridCol w="331863"/>
                <a:gridCol w="442484"/>
                <a:gridCol w="584413"/>
                <a:gridCol w="333950"/>
                <a:gridCol w="442484"/>
                <a:gridCol w="584413"/>
                <a:gridCol w="331863"/>
                <a:gridCol w="442484"/>
                <a:gridCol w="584413"/>
                <a:gridCol w="331863"/>
                <a:gridCol w="442484"/>
                <a:gridCol w="584413"/>
                <a:gridCol w="331863"/>
                <a:gridCol w="442484"/>
                <a:gridCol w="584413"/>
                <a:gridCol w="331863"/>
                <a:gridCol w="434135"/>
                <a:gridCol w="584413"/>
              </a:tblGrid>
              <a:tr h="277333">
                <a:tc gridSpan="21">
                  <a:txBody>
                    <a:bodyPr/>
                    <a:lstStyle/>
                    <a:p>
                      <a:pPr algn="ctr" fontAlgn="ctr"/>
                      <a:r>
                        <a:rPr lang="zh-TW" alt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臺北市萬華區大理國小</a:t>
                      </a:r>
                      <a:r>
                        <a:rPr lang="en-US" altLang="zh-TW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105</a:t>
                      </a:r>
                      <a:r>
                        <a:rPr lang="zh-TW" alt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學年度第</a:t>
                      </a:r>
                      <a:r>
                        <a:rPr lang="en-US" altLang="zh-TW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lang="zh-TW" alt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學期課後學藝班總名單 </a:t>
                      </a:r>
                      <a:r>
                        <a:rPr lang="en-US" altLang="zh-TW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(106.1.10)</a:t>
                      </a:r>
                      <a:endParaRPr lang="zh-TW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7733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M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創意美術班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週一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N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奇幻魔術班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週一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O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神奇心算班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週二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0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P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實用電腦班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週二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Q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經典書法班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週四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R1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創意科學班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週四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S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象棋入門班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週五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6481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編號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班級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編號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班級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編號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班級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編號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班級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編號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班級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編號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班級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編號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班級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黃嘉叡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洪郁瑄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魏宇婕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胡興全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陳柏愷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吳佳澤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0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陳沛瑄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陳延蓁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廖珮瑀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鄺聖峰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朱柏僑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柯登元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王渝萍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柯登元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王韋翔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詹妤亭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詹妤亭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王莉惠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柳傳馨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張宥澄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葉芯彤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吳玟昌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李慈瑜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劉語霏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黃晧宸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劉語霏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姚翊倢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林亭翰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陳稟勻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柳傳馨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楊欣霖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柳傳馨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游宸皓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陳稟勻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練泓毅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王日新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吳佳倩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陳春昱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李毅欣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李湘淯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陳翊凱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許劭予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盧宜芳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林亭翰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郭宥彣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柳傳厚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江安瑄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陳柏安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周鈺軒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洪碩亨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吳佳倩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陳翊凱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謝沅霖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江俊緯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王品淳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陳亭羽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許劭予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郭耕綸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0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李品萱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陳柏愷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陳龍生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陳奕璁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謝沅霖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蔡宛恬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胡興全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羅子涵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林鉅峰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羅子涵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余和勳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陳相澐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陳羿瑄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胡興全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王偲愉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蕭博仁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林鈺涵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吳玟昱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賴佳葳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6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陳相澐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81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81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81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81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66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華康行書體" panose="03000509000000000000" pitchFamily="65" charset="-120"/>
                          <a:ea typeface="華康行書體" panose="03000509000000000000" pitchFamily="65" charset="-120"/>
                        </a:rPr>
                        <a:t>美勞教室一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華康行書體" panose="03000509000000000000" pitchFamily="65" charset="-120"/>
                          <a:ea typeface="華康行書體" panose="03000509000000000000" pitchFamily="65" charset="-120"/>
                        </a:rPr>
                        <a:t>教研</a:t>
                      </a:r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華康行書體" panose="03000509000000000000" pitchFamily="65" charset="-120"/>
                          <a:ea typeface="華康行書體" panose="03000509000000000000" pitchFamily="65" charset="-120"/>
                        </a:rPr>
                        <a:t>4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華康行書體" panose="03000509000000000000" pitchFamily="65" charset="-120"/>
                          <a:ea typeface="華康行書體" panose="03000509000000000000" pitchFamily="65" charset="-120"/>
                        </a:rPr>
                        <a:t>教研</a:t>
                      </a:r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華康行書體" panose="03000509000000000000" pitchFamily="65" charset="-120"/>
                          <a:ea typeface="華康行書體" panose="03000509000000000000" pitchFamily="65" charset="-120"/>
                        </a:rPr>
                        <a:t>4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華康行書體" panose="03000509000000000000" pitchFamily="65" charset="-120"/>
                          <a:ea typeface="華康行書體" panose="03000509000000000000" pitchFamily="65" charset="-120"/>
                        </a:rPr>
                        <a:t>電腦教室二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華康行書體" panose="03000509000000000000" pitchFamily="65" charset="-120"/>
                          <a:ea typeface="華康行書體" panose="03000509000000000000" pitchFamily="65" charset="-120"/>
                        </a:rPr>
                        <a:t>自然教室二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華康行書體" panose="03000509000000000000" pitchFamily="65" charset="-120"/>
                          <a:ea typeface="華康行書體" panose="03000509000000000000" pitchFamily="65" charset="-120"/>
                        </a:rPr>
                        <a:t>自然教室三</a:t>
                      </a: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altLang="zh-TW" sz="1100" b="0" i="0" u="none" strike="noStrike" dirty="0">
                        <a:solidFill>
                          <a:srgbClr val="000000"/>
                        </a:solidFill>
                        <a:effectLst/>
                        <a:latin typeface="華康行書體" panose="03000509000000000000" pitchFamily="65" charset="-120"/>
                        <a:ea typeface="華康行書體" panose="03000509000000000000" pitchFamily="65" charset="-120"/>
                      </a:endParaRPr>
                    </a:p>
                  </a:txBody>
                  <a:tcPr marL="5865" marR="5865" marT="58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圓角矩形 6"/>
          <p:cNvSpPr/>
          <p:nvPr/>
        </p:nvSpPr>
        <p:spPr>
          <a:xfrm>
            <a:off x="8409384" y="1124744"/>
            <a:ext cx="1224138" cy="144016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象棋班人數不足，</a:t>
            </a:r>
            <a:endParaRPr lang="en-US" altLang="zh-TW" sz="14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本期不開班</a:t>
            </a:r>
            <a:endParaRPr lang="zh-TW" altLang="en-US" sz="1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3008784" y="4869160"/>
            <a:ext cx="1152128" cy="50405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心算班</a:t>
            </a:r>
            <a:endParaRPr lang="en-US" altLang="zh-TW" sz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人數已額滿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9516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060479"/>
              </p:ext>
            </p:extLst>
          </p:nvPr>
        </p:nvGraphicFramePr>
        <p:xfrm>
          <a:off x="56464" y="17176"/>
          <a:ext cx="9793080" cy="6796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545"/>
                <a:gridCol w="266545"/>
                <a:gridCol w="691045"/>
                <a:gridCol w="266545"/>
                <a:gridCol w="266545"/>
                <a:gridCol w="691045"/>
                <a:gridCol w="266545"/>
                <a:gridCol w="266545"/>
                <a:gridCol w="691045"/>
                <a:gridCol w="266545"/>
                <a:gridCol w="266545"/>
                <a:gridCol w="691045"/>
                <a:gridCol w="266545"/>
                <a:gridCol w="266545"/>
                <a:gridCol w="691045"/>
                <a:gridCol w="266545"/>
                <a:gridCol w="266545"/>
                <a:gridCol w="691045"/>
                <a:gridCol w="266545"/>
                <a:gridCol w="266545"/>
                <a:gridCol w="691045"/>
                <a:gridCol w="266545"/>
                <a:gridCol w="266545"/>
                <a:gridCol w="691045"/>
              </a:tblGrid>
              <a:tr h="383475">
                <a:tc gridSpan="24"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臺北市萬華區大理國小</a:t>
                      </a:r>
                      <a:r>
                        <a:rPr lang="en-US" altLang="zh-TW" sz="16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105</a:t>
                      </a:r>
                      <a:r>
                        <a:rPr lang="zh-TW" altLang="en-US" sz="16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學年</a:t>
                      </a:r>
                      <a:r>
                        <a:rPr lang="zh-TW" altLang="en-US" sz="1600" u="none" strike="noStrike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度下學期</a:t>
                      </a:r>
                      <a:r>
                        <a:rPr lang="zh-TW" altLang="en-US" sz="16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課後社團學生名單</a:t>
                      </a:r>
                      <a:endParaRPr lang="zh-TW" altLang="en-US" sz="16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8635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青春熱舞社      </a:t>
                      </a:r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星期一</a:t>
                      </a:r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烏克麗麗社      </a:t>
                      </a:r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星期一</a:t>
                      </a:r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跆拳道社        </a:t>
                      </a:r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星期一</a:t>
                      </a:r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直排輪社        </a:t>
                      </a:r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星期一</a:t>
                      </a:r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扯鈴社            </a:t>
                      </a:r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星期二</a:t>
                      </a:r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兒童熱舞社     </a:t>
                      </a:r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星期二</a:t>
                      </a:r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籃球社            </a:t>
                      </a:r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星期二</a:t>
                      </a:r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足球社            </a:t>
                      </a:r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星期四</a:t>
                      </a:r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何婷婷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陳奕璁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王湧爍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陳禹安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趙慧錡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朱宇惟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丁柏楷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許哲銘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蕭又嘉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楊家睿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劉家楚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楊子賢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田蕽哲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江宜恩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劉安祐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王浚宇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陳誼庭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趙又靚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黃奕文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趙祐葶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黃奕文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0" i="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王樂馨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周宗漢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黃泰承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鄭又嘉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李語霏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吳佳澤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楊家涵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黃宥勳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王鈺惠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吳敏碩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黃宥勳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林芊孜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黃歆絨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王浚宇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陳昱誠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辛承學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王鈺涵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陳柏安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辛承學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林美瑄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劉佳宣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黃翊誠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陳昱彤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高加晟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吳采潔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王博玄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張家瑋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柯家儀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陳稟勻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王莉惠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黃宥勳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林宜樺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王莉惠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廖彥青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黃嘉叡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劉芷寧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丁宥芹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游宸皓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許沛琁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林暉恩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王渝萍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陳信甫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陳柏翰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謝沅霖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吳玟昱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連宥森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張宥澄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沈祐民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林美蓉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劉家妍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游宸皓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黃欣雨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六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陳立杰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李昀融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張家瑋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余奇恩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黃嘉叡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許文昌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黃皓宸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陳羿瑄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六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400" u="none" strike="noStrike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謝昇峰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許劭予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楊智程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朱柏僑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柳傳馨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劉柏範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鄭秉正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周宗漢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王巧雲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陳子芸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楊欣霖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許哲豪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陳子芸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王博玄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吳欣芸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林玄曜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吳欣芸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楊家睿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詹家愷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周鈺軒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鄭秉正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趙又靚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曾榆庭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詹家愷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吳玟龍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鄭媜云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李語霏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王品淳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林裕凱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吳家承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鄭又玟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羅建智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蔡宛恬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林承曄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吳玟昌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李品萱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廖育璿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江宜玹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陳杰揚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張淑芳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李淏昱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陳龍生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陳子芸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江勝弘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蔣承育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林敏昕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陳怡妏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趙家福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endParaRPr lang="en-US" altLang="zh-TW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張宇涵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六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陳立杰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7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陳翊凱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　</a:t>
                      </a:r>
                      <a:endParaRPr lang="zh-TW" altLang="en-US" sz="14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417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 dirty="0">
                          <a:effectLst/>
                        </a:rPr>
                        <a:t>　</a:t>
                      </a:r>
                      <a:endParaRPr lang="zh-TW" altLang="en-US" sz="8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 dirty="0">
                          <a:effectLst/>
                        </a:rPr>
                        <a:t>　</a:t>
                      </a:r>
                      <a:endParaRPr lang="zh-TW" altLang="en-US" sz="8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>
                          <a:effectLst/>
                        </a:rPr>
                        <a:t>　</a:t>
                      </a:r>
                      <a:endParaRPr lang="zh-TW" altLang="en-US" sz="800" b="0" i="0" u="none" strike="noStrike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 dirty="0">
                          <a:effectLst/>
                        </a:rPr>
                        <a:t>　</a:t>
                      </a:r>
                      <a:endParaRPr lang="zh-TW" altLang="en-US" sz="8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 dirty="0">
                          <a:effectLst/>
                        </a:rPr>
                        <a:t>　</a:t>
                      </a:r>
                      <a:endParaRPr lang="zh-TW" altLang="en-US" sz="8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 dirty="0">
                          <a:effectLst/>
                        </a:rPr>
                        <a:t>　</a:t>
                      </a:r>
                      <a:endParaRPr lang="zh-TW" altLang="en-US" sz="8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800" u="none" strike="noStrike" dirty="0">
                          <a:effectLst/>
                        </a:rPr>
                        <a:t>　</a:t>
                      </a:r>
                      <a:endParaRPr lang="zh-TW" altLang="en-US" sz="800" b="0" i="0" u="none" strike="noStrike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950" marR="4950" marT="49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4950533"/>
      </p:ext>
    </p:extLst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3169</Words>
  <Application>Microsoft Office PowerPoint</Application>
  <PresentationFormat>A4 紙張 (210x297 公釐)</PresentationFormat>
  <Paragraphs>1627</Paragraphs>
  <Slides>9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6" baseType="lpstr">
      <vt:lpstr>華康POP1體W7</vt:lpstr>
      <vt:lpstr>華康行書體</vt:lpstr>
      <vt:lpstr>新細明體</vt:lpstr>
      <vt:lpstr>標楷體</vt:lpstr>
      <vt:lpstr>Arial</vt:lpstr>
      <vt:lpstr>Calibri</vt:lpstr>
      <vt:lpstr>Office 佈景主題</vt:lpstr>
      <vt:lpstr>105學年度&lt;寒假&gt; 課後照顧班 公告</vt:lpstr>
      <vt:lpstr>PowerPoint 簡報</vt:lpstr>
      <vt:lpstr>105學年度第二學期 課後照顧班 公告</vt:lpstr>
      <vt:lpstr>PowerPoint 簡報</vt:lpstr>
      <vt:lpstr>PowerPoint 簡報</vt:lpstr>
      <vt:lpstr>課後學藝班、社團公告</vt:lpstr>
      <vt:lpstr>PowerPoint 簡報</vt:lpstr>
      <vt:lpstr>PowerPoint 簡報</vt:lpstr>
      <vt:lpstr>PowerPoint 簡報</vt:lpstr>
    </vt:vector>
  </TitlesOfParts>
  <Company>大理國小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林承奇</dc:creator>
  <cp:lastModifiedBy>林承奇</cp:lastModifiedBy>
  <cp:revision>144</cp:revision>
  <cp:lastPrinted>2014-12-05T06:11:01Z</cp:lastPrinted>
  <dcterms:created xsi:type="dcterms:W3CDTF">2011-12-29T07:56:50Z</dcterms:created>
  <dcterms:modified xsi:type="dcterms:W3CDTF">2017-01-10T06:56:11Z</dcterms:modified>
</cp:coreProperties>
</file>