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6" r:id="rId5"/>
  </p:sldIdLst>
  <p:sldSz cx="9906000" cy="6858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00FFFF"/>
    <a:srgbClr val="FF99FF"/>
    <a:srgbClr val="66FF99"/>
    <a:srgbClr val="66FF66"/>
    <a:srgbClr val="CC66FF"/>
    <a:srgbClr val="FF7C80"/>
    <a:srgbClr val="FF66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7CE84F3-28C3-443E-9E96-99CF82512B78}" styleName="深色樣式 1 - 輔色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229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493E690D-FD25-494F-9DBE-434A14C6E608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34D54D08-BBDD-4011-82B1-3BE74385DDF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4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54D08-BBDD-4011-82B1-3BE74385DDFD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0253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54D08-BBDD-4011-82B1-3BE74385DDFD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0720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54D08-BBDD-4011-82B1-3BE74385DDFD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2233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37CA9-9617-4FCA-98AD-11BA6492F4A7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課後學藝班、社團公告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95300" y="1600201"/>
            <a:ext cx="8915400" cy="51411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本校課後學藝班、社團將於</a:t>
            </a:r>
            <a:r>
              <a:rPr lang="en-US" altLang="zh-TW" u="sng" dirty="0" smtClean="0">
                <a:solidFill>
                  <a:srgbClr val="FF0000"/>
                </a:solidFill>
              </a:rPr>
              <a:t>3/1 (</a:t>
            </a:r>
            <a:r>
              <a:rPr lang="zh-TW" altLang="en-US" u="sng" dirty="0" smtClean="0">
                <a:solidFill>
                  <a:srgbClr val="FF0000"/>
                </a:solidFill>
              </a:rPr>
              <a:t>二</a:t>
            </a:r>
            <a:r>
              <a:rPr lang="en-US" altLang="zh-TW" u="sng" dirty="0" smtClean="0">
                <a:solidFill>
                  <a:srgbClr val="FF0000"/>
                </a:solidFill>
              </a:rPr>
              <a:t>)</a:t>
            </a:r>
            <a:r>
              <a:rPr lang="zh-TW" altLang="en-US" u="sng" dirty="0" smtClean="0">
                <a:solidFill>
                  <a:srgbClr val="FF0000"/>
                </a:solidFill>
              </a:rPr>
              <a:t> 開始</a:t>
            </a:r>
            <a:r>
              <a:rPr lang="zh-TW" altLang="en-US" dirty="0" smtClean="0"/>
              <a:t>上課，上課時間、地點、名單於下頁中，學期中若</a:t>
            </a:r>
            <a:r>
              <a:rPr lang="zh-TW" altLang="en-US" dirty="0" smtClean="0">
                <a:solidFill>
                  <a:srgbClr val="FF0000"/>
                </a:solidFill>
              </a:rPr>
              <a:t>不參加或要請假</a:t>
            </a:r>
            <a:r>
              <a:rPr lang="zh-TW" altLang="en-US" dirty="0" smtClean="0"/>
              <a:t>，請洽教務處</a:t>
            </a:r>
            <a:r>
              <a:rPr lang="en-US" altLang="zh-TW" dirty="0" smtClean="0"/>
              <a:t>(</a:t>
            </a:r>
            <a:r>
              <a:rPr lang="zh-TW" altLang="en-US" dirty="0" smtClean="0"/>
              <a:t>學藝班</a:t>
            </a:r>
            <a:r>
              <a:rPr lang="en-US" altLang="zh-TW" dirty="0" smtClean="0"/>
              <a:t>)</a:t>
            </a:r>
            <a:r>
              <a:rPr lang="zh-TW" altLang="en-US" dirty="0" smtClean="0"/>
              <a:t>或學務處</a:t>
            </a:r>
            <a:r>
              <a:rPr lang="en-US" altLang="zh-TW" dirty="0" smtClean="0"/>
              <a:t>(</a:t>
            </a:r>
            <a:r>
              <a:rPr lang="zh-TW" altLang="en-US" dirty="0" smtClean="0"/>
              <a:t>社團</a:t>
            </a:r>
            <a:r>
              <a:rPr lang="en-US" altLang="zh-TW" dirty="0" smtClean="0"/>
              <a:t>)</a:t>
            </a:r>
            <a:r>
              <a:rPr lang="zh-TW" altLang="en-US" dirty="0" smtClean="0">
                <a:latin typeface="新細明體"/>
                <a:ea typeface="新細明體"/>
              </a:rPr>
              <a:t>。</a:t>
            </a:r>
            <a:endParaRPr lang="en-US" altLang="zh-TW" dirty="0" smtClean="0"/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123328"/>
              </p:ext>
            </p:extLst>
          </p:nvPr>
        </p:nvGraphicFramePr>
        <p:xfrm>
          <a:off x="0" y="-1"/>
          <a:ext cx="9905999" cy="6813377"/>
        </p:xfrm>
        <a:graphic>
          <a:graphicData uri="http://schemas.openxmlformats.org/drawingml/2006/table">
            <a:tbl>
              <a:tblPr/>
              <a:tblGrid>
                <a:gridCol w="1656634"/>
                <a:gridCol w="912839"/>
                <a:gridCol w="1519431"/>
                <a:gridCol w="2016224"/>
                <a:gridCol w="2736304"/>
                <a:gridCol w="1064567"/>
              </a:tblGrid>
              <a:tr h="386162">
                <a:tc rowSpan="9"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</a:pP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課後學藝班</a:t>
                      </a:r>
                      <a:endParaRPr lang="en-US" altLang="zh-TW" sz="2000" b="0" i="0" u="none" strike="noStrike" dirty="0" smtClean="0">
                        <a:solidFill>
                          <a:srgbClr val="000000"/>
                        </a:solidFill>
                        <a:latin typeface="新細明體"/>
                      </a:endParaRPr>
                    </a:p>
                    <a:p>
                      <a:pPr algn="ctr" fontAlgn="ctr">
                        <a:spcBef>
                          <a:spcPts val="600"/>
                        </a:spcBef>
                      </a:pP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上課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地點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星期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班別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老師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上課地點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上課時間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65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星期一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M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創意美術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張晏華 老師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美勞教室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一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16:00~17:20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65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N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奇幻魔術班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dirty="0" smtClean="0"/>
                        <a:t>呂宜倫 老師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多語言教室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65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星期二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O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神奇心算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李敏惠 老師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多語言教室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5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實用電腦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陳建宏 老師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電腦教室三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65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星期四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Q</a:t>
                      </a:r>
                      <a:r>
                        <a:rPr lang="zh-TW" altLang="en-US" sz="1600" dirty="0" smtClean="0"/>
                        <a:t>經典書法班</a:t>
                      </a:r>
                      <a:endParaRPr lang="zh-TW" alt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孫明詩 老師</a:t>
                      </a:r>
                      <a:endParaRPr lang="zh-TW" alt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自然教室二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65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R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創意科學班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1.2</a:t>
                      </a:r>
                      <a:endParaRPr lang="zh-TW" alt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啟星文創事業公司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自然教室三 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/ 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多語言教室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65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星期五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S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象棋入門班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郭光齊 老師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多語言教室</a:t>
                      </a:r>
                      <a:endParaRPr lang="en-US" altLang="zh-TW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65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T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語文表達班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聯合報系文化基金會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自然教室三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04567"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89">
                <a:tc rowSpan="8"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</a:pP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課後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社團</a:t>
                      </a:r>
                      <a:endParaRPr lang="en-US" altLang="zh-TW" sz="2000" b="0" i="0" u="none" strike="noStrike" dirty="0" smtClean="0">
                        <a:solidFill>
                          <a:srgbClr val="000000"/>
                        </a:solidFill>
                        <a:latin typeface="新細明體"/>
                      </a:endParaRPr>
                    </a:p>
                    <a:p>
                      <a:pPr algn="ctr" fontAlgn="ctr">
                        <a:spcBef>
                          <a:spcPts val="600"/>
                        </a:spcBef>
                      </a:pP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上課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地點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星期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班別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老師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上課地點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上課時間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46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星期一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青春熱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舞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社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紀詩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盈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音樂教室三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16:00~17:20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6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烏克麗麗社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沈睦恆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音樂教室二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46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跆拳道社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高瑞彣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攀岩教室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46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0" i="0" u="none" strike="noStrike" dirty="0" smtClean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直排輪社甲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郭慶豐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小操場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46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星期二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扯鈴社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kern="1200" dirty="0" smtClean="0">
                          <a:solidFill>
                            <a:srgbClr val="000000"/>
                          </a:solidFill>
                          <a:latin typeface="新細明體"/>
                          <a:ea typeface="+mn-ea"/>
                          <a:cs typeface="+mn-cs"/>
                        </a:rPr>
                        <a:t>林雅淳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操場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46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0" i="0" u="none" strike="noStrike" dirty="0" smtClean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幼兒熱舞社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紀詩盈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體能教室二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03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籃球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社甲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顏士軒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籃球場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 advTm="7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078520"/>
              </p:ext>
            </p:extLst>
          </p:nvPr>
        </p:nvGraphicFramePr>
        <p:xfrm>
          <a:off x="56458" y="44623"/>
          <a:ext cx="9849541" cy="6871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2314"/>
                <a:gridCol w="623812"/>
                <a:gridCol w="472314"/>
                <a:gridCol w="623812"/>
                <a:gridCol w="472314"/>
                <a:gridCol w="623812"/>
                <a:gridCol w="472314"/>
                <a:gridCol w="623812"/>
                <a:gridCol w="472314"/>
                <a:gridCol w="623812"/>
                <a:gridCol w="472314"/>
                <a:gridCol w="623812"/>
                <a:gridCol w="467860"/>
                <a:gridCol w="621584"/>
                <a:gridCol w="472314"/>
                <a:gridCol w="623812"/>
                <a:gridCol w="463403"/>
                <a:gridCol w="623812"/>
              </a:tblGrid>
              <a:tr h="232013">
                <a:tc gridSpan="18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</a:rPr>
                        <a:t>臺北市萬華區大理國民小學</a:t>
                      </a:r>
                      <a:r>
                        <a:rPr lang="en-US" altLang="zh-TW" sz="1400" u="none" strike="noStrike" dirty="0" smtClean="0">
                          <a:effectLst/>
                        </a:rPr>
                        <a:t>104</a:t>
                      </a:r>
                      <a:r>
                        <a:rPr lang="zh-TW" altLang="en-US" sz="1400" u="none" strike="noStrike" dirty="0" smtClean="0">
                          <a:effectLst/>
                        </a:rPr>
                        <a:t>學年</a:t>
                      </a:r>
                      <a:r>
                        <a:rPr lang="zh-TW" altLang="en-US" sz="1400" u="none" strike="noStrike" dirty="0">
                          <a:effectLst/>
                        </a:rPr>
                        <a:t>度</a:t>
                      </a:r>
                      <a:r>
                        <a:rPr lang="zh-TW" altLang="en-US" sz="1400" u="none" strike="noStrike" dirty="0" smtClean="0">
                          <a:effectLst/>
                        </a:rPr>
                        <a:t>第二學期課後學藝</a:t>
                      </a:r>
                      <a:r>
                        <a:rPr lang="zh-TW" altLang="en-US" sz="1400" u="none" strike="noStrike" dirty="0">
                          <a:effectLst/>
                        </a:rPr>
                        <a:t>班總名單 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5917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</a:rPr>
                        <a:t>創意美術班</a:t>
                      </a:r>
                      <a:endParaRPr lang="en-US" altLang="zh-TW" sz="1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（星期一）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</a:rPr>
                        <a:t>奇</a:t>
                      </a:r>
                      <a:r>
                        <a:rPr lang="zh-TW" altLang="en-US" sz="1400" u="none" strike="noStrike" dirty="0">
                          <a:effectLst/>
                        </a:rPr>
                        <a:t>幻魔術</a:t>
                      </a:r>
                      <a:r>
                        <a:rPr lang="zh-TW" altLang="en-US" sz="1400" u="none" strike="noStrike" dirty="0" smtClean="0">
                          <a:effectLst/>
                        </a:rPr>
                        <a:t>班</a:t>
                      </a:r>
                      <a:endParaRPr lang="en-US" altLang="zh-TW" sz="1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（星期一）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6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</a:rPr>
                        <a:t>神奇心算班</a:t>
                      </a:r>
                      <a:endParaRPr lang="en-US" altLang="zh-TW" sz="1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（星期二）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</a:rPr>
                        <a:t>實用電腦班</a:t>
                      </a:r>
                      <a:endParaRPr lang="en-US" altLang="zh-TW" sz="1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（星期二）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</a:rPr>
                        <a:t>經典書法班</a:t>
                      </a:r>
                      <a:endParaRPr lang="en-US" altLang="zh-TW" sz="1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（星期四）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</a:rPr>
                        <a:t>創意科學班</a:t>
                      </a:r>
                      <a:r>
                        <a:rPr lang="en-US" altLang="zh-TW" sz="1400" u="none" strike="noStrike" dirty="0" smtClean="0">
                          <a:effectLst/>
                        </a:rPr>
                        <a:t>1</a:t>
                      </a: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（星期四）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u="none" strike="noStrike" dirty="0" smtClean="0">
                          <a:effectLst/>
                        </a:rPr>
                        <a:t>創意科學班</a:t>
                      </a:r>
                      <a:r>
                        <a:rPr lang="en-US" altLang="zh-TW" sz="1400" u="none" strike="noStrike" dirty="0" smtClean="0">
                          <a:effectLst/>
                        </a:rPr>
                        <a:t>2</a:t>
                      </a: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（星期四）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</a:rPr>
                        <a:t>象棋入門班</a:t>
                      </a:r>
                      <a:endParaRPr lang="en-US" altLang="zh-TW" sz="1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（星期五）</a:t>
                      </a:r>
                      <a:endParaRPr lang="zh-TW" altLang="en-US" sz="14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</a:rPr>
                        <a:t>快樂作文班</a:t>
                      </a:r>
                      <a:endParaRPr lang="en-US" altLang="zh-TW" sz="1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（星期五）</a:t>
                      </a:r>
                      <a:endParaRPr lang="zh-TW" altLang="en-US" sz="14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0209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班級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姓名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班級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姓名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班級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姓名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班級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姓名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班級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姓名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班級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姓名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班級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姓名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班級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姓名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班級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姓名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19242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王品淳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陳品璇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柯登元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陳稟勻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陳稟勻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柯登元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陳柏安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柯登元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張宇涵</a:t>
                      </a:r>
                    </a:p>
                  </a:txBody>
                  <a:tcPr marL="6350" marR="6350" marT="6350" marB="0" anchor="ctr"/>
                </a:tc>
              </a:tr>
              <a:tr h="21971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沈祐民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劉語霏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王莉惠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黃圓皓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張家瑄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黃宥勳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范崴翔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葉芯彤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練泓毅</a:t>
                      </a:r>
                    </a:p>
                  </a:txBody>
                  <a:tcPr marL="6350" marR="6350" marT="6350" marB="0" anchor="ctr"/>
                </a:tc>
              </a:tr>
              <a:tr h="1636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謝育嘉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柳傳馨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王韋翔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洪碩亨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江安瑄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高加晟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許劭予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游宸皓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溫蒂</a:t>
                      </a:r>
                    </a:p>
                  </a:txBody>
                  <a:tcPr marL="6350" marR="6350" marT="6350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胡興全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李宗霖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姚翊倢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蔡佳維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林郁庭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葉芯彤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曾彥綸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陳柏翰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江安瑄</a:t>
                      </a:r>
                    </a:p>
                  </a:txBody>
                  <a:tcPr marL="6350" marR="6350" marT="6350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余和勳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陳奕璁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黃仁佑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陳翊凱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謝沅霖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陳柏翰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朱柏僑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柳傳馨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吳佩璇</a:t>
                      </a:r>
                    </a:p>
                  </a:txBody>
                  <a:tcPr marL="6350" marR="6350" marT="6350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林敏昕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張淑芳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嚴鈺瑩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江浚豪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劉志嫻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柳傳馨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陳奕璁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時昌浩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李煥</a:t>
                      </a:r>
                    </a:p>
                  </a:txBody>
                  <a:tcPr marL="6350" marR="6350" marT="6350" marB="0" anchor="ctr">
                    <a:solidFill>
                      <a:srgbClr val="E9EDF4"/>
                    </a:solidFill>
                  </a:tcPr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王偲愉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鄭媜云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柳傳馨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詹宗祐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陳柏嘉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王巧雲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李品萱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施富中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鄺鈺淳</a:t>
                      </a:r>
                    </a:p>
                  </a:txBody>
                  <a:tcPr marL="6350" marR="6350" marT="6350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劉喬閔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楊家睿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楊佳蓁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李政霖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曹鈞凱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楊欣霖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馬莉昕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鄭秉正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4561" marR="4561" marT="4561" marB="0" anchor="ctr"/>
                </a:tc>
              </a:tr>
              <a:tr h="25960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林鈺涵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陳誼庭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吳佳倩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黃威融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王天立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陳柏愷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胡興全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黃子婷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350" marR="6350" marT="6350" marB="0" anchor="ctr"/>
                </a:tc>
              </a:tr>
              <a:tr h="2252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林玄曜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羅建智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吳政輝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林承曄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葉大楷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施富中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林玄曜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溫歐文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350" marR="6350" marT="6350" marB="0" anchor="ctr">
                    <a:solidFill>
                      <a:srgbClr val="E9EDF4"/>
                    </a:solidFill>
                  </a:tcPr>
                </a:tc>
              </a:tr>
              <a:tr h="23053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詹妤亭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李淏昱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羅子涵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趙家福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李煥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陳芊妤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楊智媛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沈祐民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6350" marR="6350" marT="6350" marB="0" anchor="ctr">
                    <a:solidFill>
                      <a:srgbClr val="E9EDF4"/>
                    </a:solidFill>
                  </a:tcPr>
                </a:tc>
              </a:tr>
              <a:tr h="2250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柯勝懷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翁子堯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陳奕璁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蔣承育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柯又寧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鄭秉正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柳傳厚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胡興全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4561" marR="4561" marT="4561" marB="0" anchor="ctr"/>
                </a:tc>
              </a:tr>
              <a:tr h="2245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賴佳葳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黃聖凱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楊子陞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謝沅霖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林芷伃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王日新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洪碩亨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羅建智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4561" marR="4561" marT="4561" marB="0" anchor="ctr"/>
                </a:tc>
              </a:tr>
              <a:tr h="2249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張貝伃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柳傳厚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陳相澐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劉于誠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賴亞稚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江俊緯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林亭翰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李淏昱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4561" marR="4561" marT="4561" marB="0" anchor="ctr"/>
                </a:tc>
              </a:tr>
              <a:tr h="2250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許沛祺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林亭翰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蕭博仁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林鉅峰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蔡侑宸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401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柳傳厚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詹琬婷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陳龍生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吳玟昱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504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陳羿瑄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許榮恩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曹鈞凱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古沛霖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許哲維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馬莉昀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林芷伃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吳佳穎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劉俐伶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53456"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604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陳裕杰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  <a:tr h="232013">
                <a:tc>
                  <a:txBody>
                    <a:bodyPr/>
                    <a:lstStyle/>
                    <a:p>
                      <a:pPr algn="ctr" fontAlgn="ctr"/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3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300" dirty="0"/>
                    </a:p>
                  </a:txBody>
                  <a:tcPr marL="4561" marR="4561" marT="456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561" marR="4561" marT="4561" marB="0" anchor="ctr"/>
                </a:tc>
              </a:tr>
            </a:tbl>
          </a:graphicData>
        </a:graphic>
      </p:graphicFrame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214836"/>
              </p:ext>
            </p:extLst>
          </p:nvPr>
        </p:nvGraphicFramePr>
        <p:xfrm>
          <a:off x="56456" y="44604"/>
          <a:ext cx="9793080" cy="67687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804"/>
                <a:gridCol w="241804"/>
                <a:gridCol w="604512"/>
                <a:gridCol w="241804"/>
                <a:gridCol w="241804"/>
                <a:gridCol w="604512"/>
                <a:gridCol w="241804"/>
                <a:gridCol w="241804"/>
                <a:gridCol w="604512"/>
                <a:gridCol w="241804"/>
                <a:gridCol w="241804"/>
                <a:gridCol w="604512"/>
                <a:gridCol w="241804"/>
                <a:gridCol w="241804"/>
                <a:gridCol w="604512"/>
                <a:gridCol w="241804"/>
                <a:gridCol w="241804"/>
                <a:gridCol w="604512"/>
                <a:gridCol w="241804"/>
                <a:gridCol w="241804"/>
                <a:gridCol w="604512"/>
                <a:gridCol w="241804"/>
                <a:gridCol w="241804"/>
                <a:gridCol w="604512"/>
                <a:gridCol w="241804"/>
                <a:gridCol w="241804"/>
                <a:gridCol w="604512"/>
              </a:tblGrid>
              <a:tr h="379434">
                <a:tc gridSpan="27"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臺北市萬華區大理國小</a:t>
                      </a:r>
                      <a:r>
                        <a:rPr lang="en-US" altLang="zh-TW" sz="1600" u="none" strike="noStrike" dirty="0">
                          <a:effectLst/>
                        </a:rPr>
                        <a:t>104</a:t>
                      </a:r>
                      <a:r>
                        <a:rPr lang="zh-TW" altLang="en-US" sz="1600" u="none" strike="noStrike" dirty="0">
                          <a:effectLst/>
                        </a:rPr>
                        <a:t>學年度下學期課後社團學生名單</a:t>
                      </a:r>
                      <a:endParaRPr lang="zh-TW" altLang="en-US" sz="1600" b="0" i="0" u="none" strike="noStrike" dirty="0">
                        <a:effectLst/>
                        <a:latin typeface="標楷體"/>
                      </a:endParaRPr>
                    </a:p>
                  </a:txBody>
                  <a:tcPr marL="4950" marR="4950" marT="49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8123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青春熱舞社      </a:t>
                      </a:r>
                      <a:r>
                        <a:rPr lang="en-US" altLang="zh-TW" sz="1300" u="none" strike="noStrike" dirty="0">
                          <a:effectLst/>
                        </a:rPr>
                        <a:t>(</a:t>
                      </a:r>
                      <a:r>
                        <a:rPr lang="zh-TW" altLang="en-US" sz="1300" u="none" strike="noStrike" dirty="0">
                          <a:effectLst/>
                        </a:rPr>
                        <a:t>星期一</a:t>
                      </a:r>
                      <a:r>
                        <a:rPr lang="en-US" altLang="zh-TW" sz="1300" u="none" strike="noStrike" dirty="0">
                          <a:effectLst/>
                        </a:rPr>
                        <a:t>)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烏克麗麗社      </a:t>
                      </a:r>
                      <a:r>
                        <a:rPr lang="en-US" altLang="zh-TW" sz="1300" u="none" strike="noStrike" dirty="0">
                          <a:effectLst/>
                        </a:rPr>
                        <a:t>(</a:t>
                      </a:r>
                      <a:r>
                        <a:rPr lang="zh-TW" altLang="en-US" sz="1300" u="none" strike="noStrike" dirty="0">
                          <a:effectLst/>
                        </a:rPr>
                        <a:t>星期一</a:t>
                      </a:r>
                      <a:r>
                        <a:rPr lang="en-US" altLang="zh-TW" sz="1300" u="none" strike="noStrike" dirty="0">
                          <a:effectLst/>
                        </a:rPr>
                        <a:t>)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跆拳道           </a:t>
                      </a:r>
                      <a:r>
                        <a:rPr lang="en-US" altLang="zh-TW" sz="1300" u="none" strike="noStrike" dirty="0">
                          <a:effectLst/>
                        </a:rPr>
                        <a:t>(</a:t>
                      </a:r>
                      <a:r>
                        <a:rPr lang="zh-TW" altLang="en-US" sz="1300" u="none" strike="noStrike" dirty="0">
                          <a:effectLst/>
                        </a:rPr>
                        <a:t>星期一</a:t>
                      </a:r>
                      <a:r>
                        <a:rPr lang="en-US" altLang="zh-TW" sz="1300" u="none" strike="noStrike" dirty="0">
                          <a:effectLst/>
                        </a:rPr>
                        <a:t>)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直排輪社</a:t>
                      </a:r>
                      <a:r>
                        <a:rPr lang="en-US" altLang="zh-TW" sz="1300" u="none" strike="noStrike" dirty="0">
                          <a:effectLst/>
                        </a:rPr>
                        <a:t>(</a:t>
                      </a:r>
                      <a:r>
                        <a:rPr lang="zh-TW" altLang="en-US" sz="1300" u="none" strike="noStrike" dirty="0">
                          <a:effectLst/>
                        </a:rPr>
                        <a:t>星期一</a:t>
                      </a:r>
                      <a:r>
                        <a:rPr lang="en-US" altLang="zh-TW" sz="1300" u="none" strike="noStrike" dirty="0">
                          <a:effectLst/>
                        </a:rPr>
                        <a:t>)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扯鈴社              </a:t>
                      </a:r>
                      <a:r>
                        <a:rPr lang="en-US" altLang="zh-TW" sz="1300" u="none" strike="noStrike" dirty="0">
                          <a:effectLst/>
                        </a:rPr>
                        <a:t>(</a:t>
                      </a:r>
                      <a:r>
                        <a:rPr lang="zh-TW" altLang="en-US" sz="1300" u="none" strike="noStrike" dirty="0">
                          <a:effectLst/>
                        </a:rPr>
                        <a:t>星期二</a:t>
                      </a:r>
                      <a:r>
                        <a:rPr lang="en-US" altLang="zh-TW" sz="1300" u="none" strike="noStrike" dirty="0">
                          <a:effectLst/>
                        </a:rPr>
                        <a:t>)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幼兒熱舞社</a:t>
                      </a:r>
                      <a:r>
                        <a:rPr lang="en-US" altLang="zh-TW" sz="1300" u="none" strike="noStrike" dirty="0">
                          <a:effectLst/>
                        </a:rPr>
                        <a:t>(</a:t>
                      </a:r>
                      <a:r>
                        <a:rPr lang="zh-TW" altLang="en-US" sz="1300" u="none" strike="noStrike" dirty="0">
                          <a:effectLst/>
                        </a:rPr>
                        <a:t>星期二</a:t>
                      </a:r>
                      <a:r>
                        <a:rPr lang="en-US" altLang="zh-TW" sz="1300" u="none" strike="noStrike" dirty="0">
                          <a:effectLst/>
                        </a:rPr>
                        <a:t>)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籃球社甲          </a:t>
                      </a:r>
                      <a:r>
                        <a:rPr lang="en-US" altLang="zh-TW" sz="1300" u="none" strike="noStrike" dirty="0">
                          <a:effectLst/>
                        </a:rPr>
                        <a:t>(</a:t>
                      </a:r>
                      <a:r>
                        <a:rPr lang="zh-TW" altLang="en-US" sz="1300" u="none" strike="noStrike" dirty="0">
                          <a:effectLst/>
                        </a:rPr>
                        <a:t>星期二</a:t>
                      </a:r>
                      <a:r>
                        <a:rPr lang="en-US" altLang="zh-TW" sz="1300" u="none" strike="noStrike" dirty="0">
                          <a:effectLst/>
                        </a:rPr>
                        <a:t>)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年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姓名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年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姓名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年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姓名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年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姓名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年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姓名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年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姓名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年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姓名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年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姓名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年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姓名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四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林凱元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何婷婷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黃宥勳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張宥澄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陳翊凱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施富中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張耕綸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賴佳葳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詹家愷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四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1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林美瑄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黃歆絨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王莉惠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陳沛瑄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陳裕杰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朱柏僑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黃宥勳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李慈瑜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廖育璿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五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林芷葶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劉佳宣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游宸皓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葉芯彤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陳子芸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陳品璇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林芊孜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謝殷杰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五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b="0" i="0" u="none" strike="noStrike" dirty="0" smtClean="0">
                          <a:effectLst/>
                          <a:latin typeface="新細明體"/>
                        </a:rPr>
                        <a:t>2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b="0" i="0" u="none" strike="noStrike" smtClean="0">
                          <a:effectLst/>
                          <a:latin typeface="新細明體"/>
                        </a:rPr>
                        <a:t>黃孟研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潘品妤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時昌浩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柳傳馨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林玄曜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林美蓉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鄺聖峰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五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3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謝沅霖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陳稟勻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楊智程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李毅欣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楊家睿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王渝萍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黃聖凱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五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3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劉芷寧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陳亭羽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黃家樂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嚴鈺瑩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許哲豪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葉芯彤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黃凱煜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五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3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劉志嫻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黃羿瑄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施富中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陳春昱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洪育惇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郭宥彣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蘇品謙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五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3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陳佳伶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丁宥芹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王博玄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黃皓宸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柳傳厚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王博玄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洪巧晏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五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陳羿瑄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吳玟昱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周宗漢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連宥森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江勝弘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林元立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施韋彤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1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黃筑娸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陳立杰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吳玟龍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楊欣霖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陳怡妏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鄭又玟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柯家儀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廖予彤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謝昇峰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陳柏安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陳芊妤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陳龍生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盧宜芳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林美瑄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2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黃亭瑜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張藝薰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許劭予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鄭秉正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江宜玹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洪聲翔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蔡宜蓁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吳宜蓁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毛慶華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鍾天翔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王品淳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池和運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黃郁棋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林貞諭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李昀融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李品萱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黃羿甄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鄭凱元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鄺鈺淳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賴亞稚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詹家愷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徐紋玟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吳宜佳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林裕凱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王俐雯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鄺聖峰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溫歐文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王偲愉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王耀宗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陳苡甄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吳玟昌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徐恒仲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林鈺涵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郭耕綸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4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黃湘芸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陳相澐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陳子芸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何婷婷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陳杰揚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六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4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賈京錞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練泓毅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林敏昕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陳誼庭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3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趙家福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辜宇翔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蕭又嘉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五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4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謝昇峰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劉欣媛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李語霏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2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楊智媛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三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趙又靚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三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4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張宇涵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三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300" u="none" strike="noStrike" dirty="0">
                          <a:effectLst/>
                        </a:rPr>
                        <a:t>3</a:t>
                      </a:r>
                      <a:endParaRPr lang="en-US" altLang="zh-TW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鄭又嘉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>
                          <a:effectLst/>
                        </a:rPr>
                        <a:t>　</a:t>
                      </a:r>
                      <a:endParaRPr lang="zh-TW" altLang="en-US" sz="1300" b="0" i="0" u="none" strike="noStrike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300" u="none" strike="noStrike" dirty="0">
                          <a:effectLst/>
                        </a:rPr>
                        <a:t>　</a:t>
                      </a:r>
                      <a:endParaRPr lang="zh-TW" altLang="en-US" sz="1300" b="0" i="0" u="none" strike="noStrike" dirty="0">
                        <a:effectLst/>
                        <a:latin typeface="新細明體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1425</Words>
  <Application>Microsoft Office PowerPoint</Application>
  <PresentationFormat>A4 紙張 (210x297 公釐)</PresentationFormat>
  <Paragraphs>1041</Paragraphs>
  <Slides>4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課後學藝班、社團公告</vt:lpstr>
      <vt:lpstr>PowerPoint 簡報</vt:lpstr>
      <vt:lpstr>PowerPoint 簡報</vt:lpstr>
      <vt:lpstr>PowerPoint 簡報</vt:lpstr>
    </vt:vector>
  </TitlesOfParts>
  <Company>大理國小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林承奇</dc:creator>
  <cp:lastModifiedBy>林承奇</cp:lastModifiedBy>
  <cp:revision>110</cp:revision>
  <cp:lastPrinted>2014-12-05T06:11:01Z</cp:lastPrinted>
  <dcterms:created xsi:type="dcterms:W3CDTF">2011-12-29T07:56:50Z</dcterms:created>
  <dcterms:modified xsi:type="dcterms:W3CDTF">2016-01-15T08:46:34Z</dcterms:modified>
</cp:coreProperties>
</file>